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6" r:id="rId10"/>
    <p:sldId id="264" r:id="rId11"/>
    <p:sldId id="267" r:id="rId12"/>
    <p:sldId id="268"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37A64E6-E045-43E5-9E77-0E7A389C2BA2}">
          <p14:sldIdLst>
            <p14:sldId id="256"/>
            <p14:sldId id="257"/>
            <p14:sldId id="258"/>
            <p14:sldId id="259"/>
            <p14:sldId id="260"/>
            <p14:sldId id="261"/>
            <p14:sldId id="262"/>
            <p14:sldId id="263"/>
            <p14:sldId id="266"/>
            <p14:sldId id="264"/>
            <p14:sldId id="267"/>
            <p14:sldId id="268"/>
            <p14:sldId id="265"/>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p:scale>
          <a:sx n="122" d="100"/>
          <a:sy n="122" d="100"/>
        </p:scale>
        <p:origin x="-9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11/4/2014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11/4/2014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11/4/2014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11/4/2014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11/4/2014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11/4/2014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visual-computing.intel-research.net/art/publications/sds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alextardif.com/ShadowMapping.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SDSM</a:t>
            </a:r>
            <a:br>
              <a:rPr lang="en-US" dirty="0" smtClean="0"/>
            </a:br>
            <a:r>
              <a:rPr lang="en-US" sz="2400" dirty="0" smtClean="0"/>
              <a:t>Sample Distribution Shadow Maps</a:t>
            </a:r>
            <a:endParaRPr lang="en-US" sz="2400" dirty="0"/>
          </a:p>
        </p:txBody>
      </p:sp>
      <p:sp>
        <p:nvSpPr>
          <p:cNvPr id="3" name="Subtitle 2"/>
          <p:cNvSpPr>
            <a:spLocks noGrp="1"/>
          </p:cNvSpPr>
          <p:nvPr>
            <p:ph type="subTitle" idx="1"/>
          </p:nvPr>
        </p:nvSpPr>
        <p:spPr/>
        <p:txBody>
          <a:bodyPr/>
          <a:lstStyle/>
          <a:p>
            <a:r>
              <a:rPr lang="en-US" dirty="0" smtClean="0"/>
              <a:t>The Evolution Of PSSM</a:t>
            </a:r>
            <a:endParaRPr lang="en-US" dirty="0"/>
          </a:p>
        </p:txBody>
      </p:sp>
    </p:spTree>
    <p:extLst>
      <p:ext uri="{BB962C8B-B14F-4D97-AF65-F5344CB8AC3E}">
        <p14:creationId xmlns:p14="http://schemas.microsoft.com/office/powerpoint/2010/main" val="2385696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2369" y="197708"/>
            <a:ext cx="8379555" cy="6226295"/>
          </a:xfrm>
          <a:prstGeom prst="rect">
            <a:avLst/>
          </a:prstGeom>
        </p:spPr>
      </p:pic>
    </p:spTree>
    <p:extLst>
      <p:ext uri="{BB962C8B-B14F-4D97-AF65-F5344CB8AC3E}">
        <p14:creationId xmlns:p14="http://schemas.microsoft.com/office/powerpoint/2010/main" val="1557599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Downsides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Because your light-space partition calculations are done on the GPU, you need to be a little conservative with your CPU-side frustum culling to ensure you see everything in your scene. </a:t>
            </a:r>
          </a:p>
          <a:p>
            <a:pPr lvl="1"/>
            <a:r>
              <a:rPr lang="en-US" dirty="0" smtClean="0"/>
              <a:t>Can be solved by stalling the CPU until the GPU is done and read back the partition information to do culling.</a:t>
            </a:r>
          </a:p>
          <a:p>
            <a:pPr lvl="2"/>
            <a:r>
              <a:rPr lang="en-US" dirty="0" smtClean="0"/>
              <a:t>Not as expensive as it sounds, but it’s still </a:t>
            </a:r>
            <a:r>
              <a:rPr lang="en-US" dirty="0" err="1" smtClean="0"/>
              <a:t>perf</a:t>
            </a:r>
            <a:r>
              <a:rPr lang="en-US" dirty="0" smtClean="0"/>
              <a:t> that you might not want to lose.</a:t>
            </a:r>
          </a:p>
          <a:p>
            <a:pPr lvl="2"/>
            <a:endParaRPr lang="en-US" dirty="0" smtClean="0"/>
          </a:p>
          <a:p>
            <a:pPr lvl="1"/>
            <a:r>
              <a:rPr lang="en-US" dirty="0" smtClean="0"/>
              <a:t>Use predictive culling based on the previous frame’s results</a:t>
            </a:r>
          </a:p>
          <a:p>
            <a:pPr lvl="2"/>
            <a:r>
              <a:rPr lang="en-US" dirty="0" smtClean="0"/>
              <a:t>Can lead to issues for moving objects or a moving camera (obviously not a good solution for games)</a:t>
            </a:r>
          </a:p>
          <a:p>
            <a:endParaRPr lang="en-US" dirty="0"/>
          </a:p>
          <a:p>
            <a:r>
              <a:rPr lang="en-US" dirty="0" smtClean="0"/>
              <a:t>SDSM has a somewhat tricky implementation when compared to other techniques.</a:t>
            </a:r>
            <a:endParaRPr lang="en-US" dirty="0"/>
          </a:p>
          <a:p>
            <a:endParaRPr lang="en-US" dirty="0"/>
          </a:p>
        </p:txBody>
      </p:sp>
    </p:spTree>
    <p:extLst>
      <p:ext uri="{BB962C8B-B14F-4D97-AF65-F5344CB8AC3E}">
        <p14:creationId xmlns:p14="http://schemas.microsoft.com/office/powerpoint/2010/main" val="112540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This is the new standard that either not many people know about, or not many people use (at the time of writing this). Some games that use SDSM include:</a:t>
            </a:r>
          </a:p>
          <a:p>
            <a:pPr lvl="1"/>
            <a:r>
              <a:rPr lang="en-US" dirty="0" smtClean="0"/>
              <a:t>Destiny</a:t>
            </a:r>
          </a:p>
          <a:p>
            <a:pPr lvl="1"/>
            <a:r>
              <a:rPr lang="en-US" dirty="0" smtClean="0"/>
              <a:t>The Order: 1886</a:t>
            </a:r>
          </a:p>
          <a:p>
            <a:pPr lvl="1"/>
            <a:endParaRPr lang="en-US" dirty="0" smtClean="0"/>
          </a:p>
          <a:p>
            <a:r>
              <a:rPr lang="en-US" dirty="0" smtClean="0"/>
              <a:t>Everyone should </a:t>
            </a:r>
            <a:r>
              <a:rPr lang="en-US" dirty="0" smtClean="0"/>
              <a:t>consider this shadow option in the future in place of standard PSSM.</a:t>
            </a:r>
          </a:p>
          <a:p>
            <a:endParaRPr lang="en-US" dirty="0" smtClean="0"/>
          </a:p>
          <a:p>
            <a:r>
              <a:rPr lang="en-US" dirty="0" smtClean="0"/>
              <a:t>The end!</a:t>
            </a:r>
            <a:endParaRPr lang="en-US" dirty="0"/>
          </a:p>
        </p:txBody>
      </p:sp>
    </p:spTree>
    <p:extLst>
      <p:ext uri="{BB962C8B-B14F-4D97-AF65-F5344CB8AC3E}">
        <p14:creationId xmlns:p14="http://schemas.microsoft.com/office/powerpoint/2010/main" val="2419425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 and Code </a:t>
            </a:r>
            <a:r>
              <a:rPr lang="en-US" dirty="0" err="1" smtClean="0"/>
              <a:t>IMplementation</a:t>
            </a:r>
            <a:endParaRPr lang="en-US" dirty="0"/>
          </a:p>
        </p:txBody>
      </p:sp>
      <p:sp>
        <p:nvSpPr>
          <p:cNvPr id="3" name="Content Placeholder 2"/>
          <p:cNvSpPr>
            <a:spLocks noGrp="1"/>
          </p:cNvSpPr>
          <p:nvPr>
            <p:ph idx="1"/>
          </p:nvPr>
        </p:nvSpPr>
        <p:spPr/>
        <p:txBody>
          <a:bodyPr>
            <a:normAutofit lnSpcReduction="10000"/>
          </a:bodyPr>
          <a:lstStyle/>
          <a:p>
            <a:r>
              <a:rPr lang="en-US" dirty="0">
                <a:hlinkClick r:id="rId2"/>
              </a:rPr>
              <a:t>http://visual-computing.intel-research.net/art/publications/sdsm</a:t>
            </a:r>
            <a:r>
              <a:rPr lang="en-US" dirty="0" smtClean="0">
                <a:hlinkClick r:id="rId2"/>
              </a:rPr>
              <a:t>/</a:t>
            </a:r>
            <a:endParaRPr lang="en-US" dirty="0" smtClean="0"/>
          </a:p>
          <a:p>
            <a:endParaRPr lang="en-US" dirty="0"/>
          </a:p>
          <a:p>
            <a:r>
              <a:rPr lang="en-US" dirty="0"/>
              <a:t>^ This guy, Andrew </a:t>
            </a:r>
            <a:r>
              <a:rPr lang="en-US" dirty="0" err="1" smtClean="0"/>
              <a:t>Lauritzen</a:t>
            </a:r>
            <a:r>
              <a:rPr lang="en-US" dirty="0" smtClean="0"/>
              <a:t>, is the man when it comes to shadows. Credit for this presentation’s resources is entirely his, so be sure to check out his research for more details.</a:t>
            </a:r>
          </a:p>
          <a:p>
            <a:endParaRPr lang="en-US" dirty="0"/>
          </a:p>
          <a:p>
            <a:r>
              <a:rPr lang="en-US" dirty="0" smtClean="0"/>
              <a:t>Source code for this will depend heavily on your renderer implementation, so I have not added my own code samples. However, his source is included in the link above so you can adapt it to your engine as well.</a:t>
            </a:r>
            <a:endParaRPr lang="en-US" dirty="0"/>
          </a:p>
          <a:p>
            <a:endParaRPr lang="en-US" dirty="0" smtClean="0"/>
          </a:p>
          <a:p>
            <a:endParaRPr lang="en-US" dirty="0"/>
          </a:p>
        </p:txBody>
      </p:sp>
    </p:spTree>
    <p:extLst>
      <p:ext uri="{BB962C8B-B14F-4D97-AF65-F5344CB8AC3E}">
        <p14:creationId xmlns:p14="http://schemas.microsoft.com/office/powerpoint/2010/main" val="3330523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Quickie Overview of PSSM</a:t>
            </a:r>
            <a:endParaRPr lang="en-US" dirty="0"/>
          </a:p>
        </p:txBody>
      </p:sp>
      <p:sp>
        <p:nvSpPr>
          <p:cNvPr id="3" name="Content Placeholder 2"/>
          <p:cNvSpPr>
            <a:spLocks noGrp="1"/>
          </p:cNvSpPr>
          <p:nvPr>
            <p:ph idx="1"/>
          </p:nvPr>
        </p:nvSpPr>
        <p:spPr/>
        <p:txBody>
          <a:bodyPr/>
          <a:lstStyle/>
          <a:p>
            <a:r>
              <a:rPr lang="en-US" dirty="0">
                <a:hlinkClick r:id="rId2"/>
              </a:rPr>
              <a:t>http://</a:t>
            </a:r>
            <a:r>
              <a:rPr lang="en-US" dirty="0" smtClean="0">
                <a:hlinkClick r:id="rId2"/>
              </a:rPr>
              <a:t>alextardif.com/ShadowMapping.html</a:t>
            </a:r>
            <a:endParaRPr lang="en-US" dirty="0" smtClean="0"/>
          </a:p>
          <a:p>
            <a:endParaRPr lang="en-US" dirty="0"/>
          </a:p>
          <a:p>
            <a:r>
              <a:rPr lang="en-US" dirty="0" smtClean="0"/>
              <a:t>Goal is to hide artifacts resulting from wasted texture space </a:t>
            </a:r>
          </a:p>
          <a:p>
            <a:pPr lvl="1"/>
            <a:r>
              <a:rPr lang="en-US" dirty="0" smtClean="0"/>
              <a:t>Stable CSM</a:t>
            </a:r>
          </a:p>
          <a:p>
            <a:pPr lvl="1"/>
            <a:r>
              <a:rPr lang="en-US" dirty="0" smtClean="0"/>
              <a:t>Scene-dependent cascade divisions (smoother transitions from one cascade to another)</a:t>
            </a:r>
          </a:p>
          <a:p>
            <a:pPr lvl="1"/>
            <a:r>
              <a:rPr lang="en-US" dirty="0"/>
              <a:t>Increase Texture </a:t>
            </a:r>
            <a:r>
              <a:rPr lang="en-US" dirty="0" smtClean="0"/>
              <a:t>Resolution</a:t>
            </a:r>
          </a:p>
          <a:p>
            <a:pPr lvl="1"/>
            <a:r>
              <a:rPr lang="en-US" dirty="0" smtClean="0"/>
              <a:t>Blur the shit out of it</a:t>
            </a:r>
            <a:endParaRPr lang="en-US" dirty="0"/>
          </a:p>
        </p:txBody>
      </p:sp>
    </p:spTree>
    <p:extLst>
      <p:ext uri="{BB962C8B-B14F-4D97-AF65-F5344CB8AC3E}">
        <p14:creationId xmlns:p14="http://schemas.microsoft.com/office/powerpoint/2010/main" val="34315057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SDSM</a:t>
            </a:r>
            <a:endParaRPr lang="en-US" dirty="0"/>
          </a:p>
        </p:txBody>
      </p:sp>
      <p:sp>
        <p:nvSpPr>
          <p:cNvPr id="3" name="Content Placeholder 2"/>
          <p:cNvSpPr>
            <a:spLocks noGrp="1"/>
          </p:cNvSpPr>
          <p:nvPr>
            <p:ph idx="1"/>
          </p:nvPr>
        </p:nvSpPr>
        <p:spPr/>
        <p:txBody>
          <a:bodyPr/>
          <a:lstStyle/>
          <a:p>
            <a:r>
              <a:rPr lang="en-US" dirty="0" smtClean="0"/>
              <a:t>Instead of hiding artifacts, lets make them borderline non-existent.</a:t>
            </a:r>
          </a:p>
          <a:p>
            <a:endParaRPr lang="en-US" dirty="0"/>
          </a:p>
          <a:p>
            <a:r>
              <a:rPr lang="en-US" dirty="0" smtClean="0"/>
              <a:t>How?</a:t>
            </a:r>
          </a:p>
          <a:p>
            <a:pPr lvl="1"/>
            <a:r>
              <a:rPr lang="en-US" dirty="0" smtClean="0"/>
              <a:t>By making sure we get the most out of our texture resolution. Focus on reducing the waste, and you’ll no longer have to worry about hiding artifacts, because in most cases you’ll get sub-pixel shadow resolution.</a:t>
            </a:r>
          </a:p>
        </p:txBody>
      </p:sp>
    </p:spTree>
    <p:extLst>
      <p:ext uri="{BB962C8B-B14F-4D97-AF65-F5344CB8AC3E}">
        <p14:creationId xmlns:p14="http://schemas.microsoft.com/office/powerpoint/2010/main" val="30227625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look like?</a:t>
            </a:r>
            <a:endParaRPr lang="en-US" dirty="0"/>
          </a:p>
        </p:txBody>
      </p:sp>
      <p:pic>
        <p:nvPicPr>
          <p:cNvPr id="4" name="Picture 3"/>
          <p:cNvPicPr>
            <a:picLocks noChangeAspect="1"/>
          </p:cNvPicPr>
          <p:nvPr/>
        </p:nvPicPr>
        <p:blipFill>
          <a:blip r:embed="rId2"/>
          <a:stretch>
            <a:fillRect/>
          </a:stretch>
        </p:blipFill>
        <p:spPr>
          <a:xfrm>
            <a:off x="899550" y="1717975"/>
            <a:ext cx="10382250" cy="4048125"/>
          </a:xfrm>
          <a:prstGeom prst="rect">
            <a:avLst/>
          </a:prstGeom>
        </p:spPr>
      </p:pic>
      <p:sp>
        <p:nvSpPr>
          <p:cNvPr id="5" name="TextBox 4"/>
          <p:cNvSpPr txBox="1"/>
          <p:nvPr/>
        </p:nvSpPr>
        <p:spPr>
          <a:xfrm>
            <a:off x="4143633" y="5890055"/>
            <a:ext cx="7049783" cy="646331"/>
          </a:xfrm>
          <a:prstGeom prst="rect">
            <a:avLst/>
          </a:prstGeom>
          <a:noFill/>
        </p:spPr>
        <p:txBody>
          <a:bodyPr wrap="square" rtlCol="0">
            <a:spAutoFit/>
          </a:bodyPr>
          <a:lstStyle/>
          <a:p>
            <a:r>
              <a:rPr lang="en-US" dirty="0" smtClean="0"/>
              <a:t>Well damn, Alex, that looks amazing!</a:t>
            </a:r>
          </a:p>
          <a:p>
            <a:r>
              <a:rPr lang="en-US" dirty="0" smtClean="0"/>
              <a:t>		 Yes, yes it does.</a:t>
            </a:r>
            <a:endParaRPr lang="en-US" dirty="0"/>
          </a:p>
        </p:txBody>
      </p:sp>
    </p:spTree>
    <p:extLst>
      <p:ext uri="{BB962C8B-B14F-4D97-AF65-F5344CB8AC3E}">
        <p14:creationId xmlns:p14="http://schemas.microsoft.com/office/powerpoint/2010/main" val="200413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how do we make it go?</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dirty="0" smtClean="0"/>
              <a:t>SDSM operates similarly to PSSM, but with a few key differences…</a:t>
            </a:r>
          </a:p>
          <a:p>
            <a:endParaRPr lang="en-US" dirty="0" smtClean="0"/>
          </a:p>
          <a:p>
            <a:r>
              <a:rPr lang="en-US" dirty="0" smtClean="0"/>
              <a:t>As always, either start with a depth </a:t>
            </a:r>
            <a:r>
              <a:rPr lang="en-US" dirty="0" err="1" smtClean="0"/>
              <a:t>prepass</a:t>
            </a:r>
            <a:r>
              <a:rPr lang="en-US" dirty="0" smtClean="0"/>
              <a:t> for forward renderers, or your depth/stencil from your </a:t>
            </a:r>
            <a:r>
              <a:rPr lang="en-US" dirty="0" err="1" smtClean="0"/>
              <a:t>gbuffer</a:t>
            </a:r>
            <a:r>
              <a:rPr lang="en-US" dirty="0" smtClean="0"/>
              <a:t> pass</a:t>
            </a:r>
          </a:p>
        </p:txBody>
      </p:sp>
    </p:spTree>
    <p:extLst>
      <p:ext uri="{BB962C8B-B14F-4D97-AF65-F5344CB8AC3E}">
        <p14:creationId xmlns:p14="http://schemas.microsoft.com/office/powerpoint/2010/main" val="3830707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7719" y="321276"/>
            <a:ext cx="10353762" cy="5288692"/>
          </a:xfrm>
        </p:spPr>
        <p:txBody>
          <a:bodyPr/>
          <a:lstStyle/>
          <a:p>
            <a:r>
              <a:rPr lang="en-US" dirty="0" smtClean="0"/>
              <a:t>Next, we apply a min/max reduction of our depth buffer using a compute </a:t>
            </a:r>
            <a:r>
              <a:rPr lang="en-US" dirty="0" err="1" smtClean="0"/>
              <a:t>shader</a:t>
            </a:r>
            <a:r>
              <a:rPr lang="en-US" dirty="0"/>
              <a:t> </a:t>
            </a:r>
            <a:r>
              <a:rPr lang="en-US" dirty="0" smtClean="0"/>
              <a:t>by finding our samples and clamping our z-min and z-max to them.</a:t>
            </a:r>
          </a:p>
          <a:p>
            <a:endParaRPr lang="en-US" dirty="0"/>
          </a:p>
          <a:p>
            <a:r>
              <a:rPr lang="en-US" dirty="0" smtClean="0"/>
              <a:t>Why?</a:t>
            </a:r>
          </a:p>
          <a:p>
            <a:pPr lvl="1"/>
            <a:r>
              <a:rPr lang="en-US" dirty="0" smtClean="0"/>
              <a:t>We’re going to partition that space logarithmically</a:t>
            </a:r>
          </a:p>
          <a:p>
            <a:pPr lvl="2"/>
            <a:r>
              <a:rPr lang="en-US" dirty="0" smtClean="0"/>
              <a:t>It’s been proven by several wicked-smart CS researchers that logarithmic distribution of shadow partitions produces the least chance of scene-independent error (and smoother transitions), but </a:t>
            </a:r>
            <a:r>
              <a:rPr lang="en-US" b="1" i="1" dirty="0" smtClean="0"/>
              <a:t>only </a:t>
            </a:r>
            <a:r>
              <a:rPr lang="en-US" dirty="0" smtClean="0"/>
              <a:t>if the entire space is covered.</a:t>
            </a:r>
          </a:p>
          <a:p>
            <a:pPr lvl="2"/>
            <a:r>
              <a:rPr lang="en-US" dirty="0" smtClean="0"/>
              <a:t>By doing this z-reduction, we’re ensuring that our bounds are clamped to covered space.</a:t>
            </a:r>
          </a:p>
          <a:p>
            <a:pPr lvl="2"/>
            <a:endParaRPr lang="en-US" dirty="0"/>
          </a:p>
          <a:p>
            <a:pPr lvl="1"/>
            <a:r>
              <a:rPr lang="en-US" dirty="0" smtClean="0"/>
              <a:t>It reduces the wasted space where we aren’t drawing anything.</a:t>
            </a:r>
          </a:p>
          <a:p>
            <a:pPr lvl="1"/>
            <a:endParaRPr lang="en-US" dirty="0" smtClean="0"/>
          </a:p>
        </p:txBody>
      </p:sp>
      <p:pic>
        <p:nvPicPr>
          <p:cNvPr id="4" name="Picture 3"/>
          <p:cNvPicPr>
            <a:picLocks noChangeAspect="1"/>
          </p:cNvPicPr>
          <p:nvPr/>
        </p:nvPicPr>
        <p:blipFill>
          <a:blip r:embed="rId2"/>
          <a:stretch>
            <a:fillRect/>
          </a:stretch>
        </p:blipFill>
        <p:spPr>
          <a:xfrm>
            <a:off x="8064842" y="4104218"/>
            <a:ext cx="3178003" cy="2611807"/>
          </a:xfrm>
          <a:prstGeom prst="rect">
            <a:avLst/>
          </a:prstGeom>
        </p:spPr>
      </p:pic>
    </p:spTree>
    <p:extLst>
      <p:ext uri="{BB962C8B-B14F-4D97-AF65-F5344CB8AC3E}">
        <p14:creationId xmlns:p14="http://schemas.microsoft.com/office/powerpoint/2010/main" val="225683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3795" y="411892"/>
            <a:ext cx="10353762" cy="5379308"/>
          </a:xfrm>
        </p:spPr>
        <p:txBody>
          <a:bodyPr/>
          <a:lstStyle/>
          <a:p>
            <a:r>
              <a:rPr lang="en-US" dirty="0" smtClean="0"/>
              <a:t>As mentioned, the next step is to get the logarithmic split bounds based on the reduced z-depth.</a:t>
            </a:r>
          </a:p>
          <a:p>
            <a:pPr lvl="1"/>
            <a:r>
              <a:rPr lang="en-US" dirty="0" smtClean="0"/>
              <a:t>Can be done CPU or GPU-side.  In my case I’m doing it GPU-side.</a:t>
            </a:r>
          </a:p>
          <a:p>
            <a:pPr lvl="1"/>
            <a:endParaRPr lang="en-US" dirty="0"/>
          </a:p>
          <a:p>
            <a:r>
              <a:rPr lang="en-US" dirty="0" smtClean="0"/>
              <a:t>Once we have our splits, we do a reduction on the bounds of each to confine them to our sample space, kind of like we did with the depth buffer. </a:t>
            </a:r>
          </a:p>
          <a:p>
            <a:pPr lvl="1"/>
            <a:r>
              <a:rPr lang="en-US" dirty="0" smtClean="0"/>
              <a:t>This is where we save the most quality, as you can see below</a:t>
            </a:r>
          </a:p>
          <a:p>
            <a:pPr lvl="1"/>
            <a:endParaRPr lang="en-US" dirty="0" smtClean="0"/>
          </a:p>
        </p:txBody>
      </p:sp>
      <p:pic>
        <p:nvPicPr>
          <p:cNvPr id="4" name="Picture 3"/>
          <p:cNvPicPr>
            <a:picLocks noChangeAspect="1"/>
          </p:cNvPicPr>
          <p:nvPr/>
        </p:nvPicPr>
        <p:blipFill>
          <a:blip r:embed="rId2"/>
          <a:stretch>
            <a:fillRect/>
          </a:stretch>
        </p:blipFill>
        <p:spPr>
          <a:xfrm>
            <a:off x="1566817" y="3603412"/>
            <a:ext cx="8788146" cy="3053766"/>
          </a:xfrm>
          <a:prstGeom prst="rect">
            <a:avLst/>
          </a:prstGeom>
        </p:spPr>
      </p:pic>
    </p:spTree>
    <p:extLst>
      <p:ext uri="{BB962C8B-B14F-4D97-AF65-F5344CB8AC3E}">
        <p14:creationId xmlns:p14="http://schemas.microsoft.com/office/powerpoint/2010/main" val="103081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9082" y="378941"/>
            <a:ext cx="10353762" cy="5840627"/>
          </a:xfrm>
        </p:spPr>
        <p:txBody>
          <a:bodyPr>
            <a:normAutofit/>
          </a:bodyPr>
          <a:lstStyle/>
          <a:p>
            <a:r>
              <a:rPr lang="en-US" dirty="0" smtClean="0"/>
              <a:t>Then, we create light view-projection matrices to wrap around these bounds just like we do in PSSM, and render shadow maps with them too.</a:t>
            </a:r>
          </a:p>
          <a:p>
            <a:endParaRPr lang="en-US" dirty="0" smtClean="0"/>
          </a:p>
          <a:p>
            <a:r>
              <a:rPr lang="en-US" dirty="0" smtClean="0"/>
              <a:t>From there you just apply those shadow maps like you normally would. </a:t>
            </a:r>
            <a:endParaRPr lang="en-US" dirty="0"/>
          </a:p>
          <a:p>
            <a:pPr lvl="1"/>
            <a:r>
              <a:rPr lang="en-US" dirty="0" smtClean="0"/>
              <a:t>You can optionally convert them to EVSM (exponential variance shadow maps), or do some PCF, etc.</a:t>
            </a:r>
          </a:p>
          <a:p>
            <a:pPr lvl="1"/>
            <a:endParaRPr lang="en-US" dirty="0" smtClean="0"/>
          </a:p>
          <a:p>
            <a:pPr lvl="1"/>
            <a:r>
              <a:rPr lang="en-US" dirty="0" smtClean="0"/>
              <a:t>You can also add a blur pass</a:t>
            </a:r>
          </a:p>
          <a:p>
            <a:pPr lvl="2"/>
            <a:r>
              <a:rPr lang="en-US" dirty="0" smtClean="0"/>
              <a:t>Most remaining artifacts seem to come from hard edges meeting curved edges</a:t>
            </a:r>
          </a:p>
          <a:p>
            <a:pPr lvl="2"/>
            <a:r>
              <a:rPr lang="en-US" dirty="0" smtClean="0"/>
              <a:t>In my experience, a little blur cleans up 98% of these</a:t>
            </a:r>
          </a:p>
          <a:p>
            <a:pPr lvl="1"/>
            <a:endParaRPr lang="en-US" dirty="0"/>
          </a:p>
          <a:p>
            <a:pPr lvl="1"/>
            <a:r>
              <a:rPr lang="en-US" dirty="0" smtClean="0"/>
              <a:t>You can apply a stable CSM algorithm like I mentioned before, but you shouldn’t need it because crawling should be almost non-existent. You’d probably just end up wasting texture space which would reduce your quality anyway.</a:t>
            </a:r>
          </a:p>
        </p:txBody>
      </p:sp>
    </p:spTree>
    <p:extLst>
      <p:ext uri="{BB962C8B-B14F-4D97-AF65-F5344CB8AC3E}">
        <p14:creationId xmlns:p14="http://schemas.microsoft.com/office/powerpoint/2010/main" val="260330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a:t>
            </a:r>
            <a:endParaRPr lang="en-US" dirty="0"/>
          </a:p>
        </p:txBody>
      </p:sp>
      <p:sp>
        <p:nvSpPr>
          <p:cNvPr id="3" name="Content Placeholder 2"/>
          <p:cNvSpPr>
            <a:spLocks noGrp="1"/>
          </p:cNvSpPr>
          <p:nvPr>
            <p:ph idx="1"/>
          </p:nvPr>
        </p:nvSpPr>
        <p:spPr>
          <a:xfrm>
            <a:off x="913795" y="2096064"/>
            <a:ext cx="10353762" cy="4181168"/>
          </a:xfrm>
        </p:spPr>
        <p:txBody>
          <a:bodyPr>
            <a:normAutofit fontScale="77500" lnSpcReduction="20000"/>
          </a:bodyPr>
          <a:lstStyle/>
          <a:p>
            <a:r>
              <a:rPr lang="en-US" dirty="0" smtClean="0"/>
              <a:t>Shadows that look amazing</a:t>
            </a:r>
          </a:p>
          <a:p>
            <a:endParaRPr lang="en-US" dirty="0" smtClean="0"/>
          </a:p>
          <a:p>
            <a:r>
              <a:rPr lang="en-US" dirty="0" smtClean="0"/>
              <a:t>Smoother cascade transitions</a:t>
            </a:r>
          </a:p>
          <a:p>
            <a:endParaRPr lang="en-US" dirty="0"/>
          </a:p>
          <a:p>
            <a:r>
              <a:rPr lang="en-US" dirty="0" smtClean="0"/>
              <a:t>Roughly the same or </a:t>
            </a:r>
            <a:r>
              <a:rPr lang="en-US" i="1" dirty="0" smtClean="0"/>
              <a:t>better</a:t>
            </a:r>
            <a:r>
              <a:rPr lang="en-US" dirty="0" smtClean="0"/>
              <a:t> performance when compared to PSSM</a:t>
            </a:r>
            <a:endParaRPr lang="en-US" dirty="0"/>
          </a:p>
          <a:p>
            <a:pPr lvl="1"/>
            <a:r>
              <a:rPr lang="en-US" dirty="0" smtClean="0"/>
              <a:t>Tighter bound frusta allow for more aggressive culling</a:t>
            </a:r>
          </a:p>
          <a:p>
            <a:pPr lvl="1"/>
            <a:r>
              <a:rPr lang="en-US" dirty="0" smtClean="0"/>
              <a:t>Better quality for your texture space allows you to use smaller shadow maps</a:t>
            </a:r>
          </a:p>
          <a:p>
            <a:pPr lvl="1"/>
            <a:endParaRPr lang="en-US" dirty="0" smtClean="0"/>
          </a:p>
          <a:p>
            <a:r>
              <a:rPr lang="en-US" dirty="0"/>
              <a:t>Worst-case scenario is PSSM quality if the entire camera space is covered in shadow</a:t>
            </a:r>
          </a:p>
          <a:p>
            <a:pPr lvl="2"/>
            <a:r>
              <a:rPr lang="en-US" dirty="0"/>
              <a:t>Never happens, so…. yeah. </a:t>
            </a:r>
            <a:r>
              <a:rPr lang="en-US" dirty="0" smtClean="0"/>
              <a:t>You’re basically </a:t>
            </a:r>
            <a:r>
              <a:rPr lang="en-US" dirty="0"/>
              <a:t>guaranteed to get better quality.</a:t>
            </a:r>
          </a:p>
          <a:p>
            <a:endParaRPr lang="en-US" dirty="0"/>
          </a:p>
          <a:p>
            <a:r>
              <a:rPr lang="en-US" dirty="0" smtClean="0"/>
              <a:t>Scene-independent</a:t>
            </a:r>
          </a:p>
          <a:p>
            <a:endParaRPr lang="en-US" dirty="0"/>
          </a:p>
        </p:txBody>
      </p:sp>
    </p:spTree>
    <p:extLst>
      <p:ext uri="{BB962C8B-B14F-4D97-AF65-F5344CB8AC3E}">
        <p14:creationId xmlns:p14="http://schemas.microsoft.com/office/powerpoint/2010/main" val="16157547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xmlns=""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Damask</Template>
  <TotalTime>336</TotalTime>
  <Words>797</Words>
  <Application>Microsoft Office PowerPoint</Application>
  <PresentationFormat>Custom</PresentationFormat>
  <Paragraphs>82</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Damask</vt:lpstr>
      <vt:lpstr>SDSM Sample Distribution Shadow Maps</vt:lpstr>
      <vt:lpstr>Quickie Overview of PSSM</vt:lpstr>
      <vt:lpstr>Goal of SDSM</vt:lpstr>
      <vt:lpstr>What Does it look like?</vt:lpstr>
      <vt:lpstr>So how do we make it go?</vt:lpstr>
      <vt:lpstr>PowerPoint Presentation</vt:lpstr>
      <vt:lpstr>PowerPoint Presentation</vt:lpstr>
      <vt:lpstr>PowerPoint Presentation</vt:lpstr>
      <vt:lpstr>Benefits</vt:lpstr>
      <vt:lpstr>PowerPoint Presentation</vt:lpstr>
      <vt:lpstr>Downsides </vt:lpstr>
      <vt:lpstr>Conclusion</vt:lpstr>
      <vt:lpstr>Resource and Code IMplementation</vt:lpstr>
    </vt:vector>
  </TitlesOfParts>
  <Company>WB Games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SDSM Sample Distribution Shadow Maps</dc:title>
  <dc:creator>Tardif, Alex</dc:creator>
  <cp:lastModifiedBy>Alex</cp:lastModifiedBy>
  <cp:revision>48</cp:revision>
  <dcterms:created xsi:type="dcterms:W3CDTF">2014-08-18T12:26:06Z</dcterms:created>
  <dcterms:modified xsi:type="dcterms:W3CDTF">2014-11-04T21:37:34Z</dcterms:modified>
</cp:coreProperties>
</file>